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A1A1"/>
    <a:srgbClr val="F8575D"/>
    <a:srgbClr val="FEE6E7"/>
    <a:srgbClr val="FBAFB3"/>
    <a:srgbClr val="F7565C"/>
    <a:srgbClr val="FB979C"/>
    <a:srgbClr val="EBEBEB"/>
    <a:srgbClr val="F9F9F9"/>
    <a:srgbClr val="E7E5E5"/>
    <a:srgbClr val="B7B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9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8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2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9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2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5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8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2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9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6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F7E47-7214-4ADE-AB06-7CE9C673D97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EEA8-C37E-4C16-B986-CC4CB9A43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9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 preferRelativeResize="0"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5" y="0"/>
            <a:ext cx="12192845" cy="6380922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849047" y="914399"/>
            <a:ext cx="5125988" cy="3312004"/>
          </a:xfrm>
          <a:solidFill>
            <a:srgbClr val="C7C3C5"/>
          </a:solidFill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6600" b="1" cap="all" dirty="0" smtClean="0">
                <a:solidFill>
                  <a:srgbClr val="F8575D"/>
                </a:solidFill>
              </a:rPr>
              <a:t>Final Project</a:t>
            </a:r>
            <a:br>
              <a:rPr lang="en-US" sz="6600" b="1" cap="all" dirty="0" smtClean="0">
                <a:solidFill>
                  <a:srgbClr val="F8575D"/>
                </a:solidFill>
              </a:rPr>
            </a:br>
            <a:r>
              <a:rPr lang="en-US" sz="6600" b="1" cap="all" dirty="0" smtClean="0">
                <a:solidFill>
                  <a:srgbClr val="F8575D"/>
                </a:solidFill>
              </a:rPr>
              <a:t>AIRBNB</a:t>
            </a:r>
            <a:endParaRPr lang="en-US" sz="6600" b="1" cap="all" dirty="0">
              <a:solidFill>
                <a:srgbClr val="F8575D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" b="70032"/>
          <a:stretch/>
        </p:blipFill>
        <p:spPr>
          <a:xfrm>
            <a:off x="473015" y="392893"/>
            <a:ext cx="1212336" cy="52150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9173819" y="5287617"/>
            <a:ext cx="2812774" cy="854764"/>
          </a:xfrm>
          <a:prstGeom prst="rect">
            <a:avLst/>
          </a:prstGeom>
          <a:solidFill>
            <a:srgbClr val="F7565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CuriousIQ</a:t>
            </a:r>
          </a:p>
          <a:p>
            <a:r>
              <a:rPr lang="en-US" sz="2400" dirty="0">
                <a:solidFill>
                  <a:schemeClr val="bg1"/>
                </a:solidFill>
              </a:rPr>
              <a:t>Kateryna </a:t>
            </a:r>
            <a:r>
              <a:rPr lang="en-US" sz="2400" dirty="0" smtClean="0">
                <a:solidFill>
                  <a:schemeClr val="bg1"/>
                </a:solidFill>
              </a:rPr>
              <a:t>Andreieva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9243" y="3836504"/>
            <a:ext cx="3105192" cy="113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>
          <a:xfrm>
            <a:off x="1896869" y="212251"/>
            <a:ext cx="2114431" cy="946491"/>
          </a:xfrm>
          <a:solidFill>
            <a:srgbClr val="C7C3C5"/>
          </a:solidFill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3600" b="1" cap="all" dirty="0" smtClean="0">
                <a:solidFill>
                  <a:srgbClr val="F8575D"/>
                </a:solidFill>
              </a:rPr>
              <a:t>General</a:t>
            </a:r>
            <a:endParaRPr lang="en-US" sz="3600" b="1" cap="all" dirty="0">
              <a:solidFill>
                <a:srgbClr val="F8575D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940418" y="987450"/>
            <a:ext cx="2114431" cy="1639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1000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 Listings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042946" y="2621656"/>
            <a:ext cx="2114431" cy="1639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82,50K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 Reviews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6" y="2175625"/>
            <a:ext cx="7858446" cy="389718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473015" y="1348368"/>
            <a:ext cx="6641431" cy="12607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listings per Longitude and Latitude</a:t>
            </a:r>
          </a:p>
          <a:p>
            <a:pPr algn="ctr"/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8927689" y="4432330"/>
            <a:ext cx="2497840" cy="1639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uk-UA" sz="4400" b="1" dirty="0" smtClean="0">
                <a:solidFill>
                  <a:srgbClr val="F8575D"/>
                </a:solidFill>
              </a:rPr>
              <a:t>21%</a:t>
            </a:r>
            <a:endParaRPr lang="en-US" sz="4400" b="1" dirty="0" smtClean="0">
              <a:solidFill>
                <a:srgbClr val="F8575D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Instant Book</a:t>
            </a:r>
            <a:endParaRPr lang="uk-UA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uk-U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Listings you can book without waiting for Host approval</a:t>
            </a:r>
            <a:r>
              <a:rPr lang="uk-UA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88" y="300456"/>
            <a:ext cx="7330440" cy="78486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" b="70032"/>
          <a:stretch/>
        </p:blipFill>
        <p:spPr>
          <a:xfrm>
            <a:off x="473015" y="392893"/>
            <a:ext cx="1212336" cy="5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6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1035"/>
          <a:stretch/>
        </p:blipFill>
        <p:spPr>
          <a:xfrm>
            <a:off x="0" y="-29820"/>
            <a:ext cx="12208288" cy="6858001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>
          <a:xfrm>
            <a:off x="1896869" y="212251"/>
            <a:ext cx="2114431" cy="946491"/>
          </a:xfrm>
          <a:solidFill>
            <a:srgbClr val="C7C3C5"/>
          </a:solidFill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3600" b="1" cap="all" dirty="0" smtClean="0">
                <a:solidFill>
                  <a:srgbClr val="F8575D"/>
                </a:solidFill>
              </a:rPr>
              <a:t>Listing</a:t>
            </a:r>
            <a:endParaRPr lang="en-US" sz="3600" b="1" cap="all" dirty="0">
              <a:solidFill>
                <a:srgbClr val="F8575D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120578" y="3755598"/>
            <a:ext cx="2114431" cy="1639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1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Minimum Nights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120578" y="1452900"/>
            <a:ext cx="2114431" cy="16399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1125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Maximum Nights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767744" y="685496"/>
            <a:ext cx="3154836" cy="991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1A1A1"/>
                </a:solidFill>
              </a:rPr>
              <a:t>The </a:t>
            </a:r>
            <a:r>
              <a:rPr lang="en-US" sz="2400" b="1" dirty="0">
                <a:solidFill>
                  <a:srgbClr val="A1A1A1"/>
                </a:solidFill>
              </a:rPr>
              <a:t>number of listings per </a:t>
            </a:r>
            <a:r>
              <a:rPr lang="en-US" sz="2400" b="1" dirty="0" smtClean="0">
                <a:solidFill>
                  <a:srgbClr val="A1A1A1"/>
                </a:solidFill>
              </a:rPr>
              <a:t>City</a:t>
            </a:r>
            <a:endParaRPr lang="en-US" sz="2400" b="1" dirty="0">
              <a:solidFill>
                <a:srgbClr val="A1A1A1"/>
              </a:solidFill>
            </a:endParaRPr>
          </a:p>
          <a:p>
            <a:pPr algn="ctr"/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" b="70032"/>
          <a:stretch/>
        </p:blipFill>
        <p:spPr>
          <a:xfrm>
            <a:off x="473015" y="392893"/>
            <a:ext cx="1212336" cy="521506"/>
          </a:xfrm>
          <a:prstGeom prst="rect">
            <a:avLst/>
          </a:prstGeom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987458"/>
              </p:ext>
            </p:extLst>
          </p:nvPr>
        </p:nvGraphicFramePr>
        <p:xfrm>
          <a:off x="4888625" y="1470133"/>
          <a:ext cx="3201828" cy="4573715"/>
        </p:xfrm>
        <a:graphic>
          <a:graphicData uri="http://schemas.openxmlformats.org/drawingml/2006/table">
            <a:tbl>
              <a:tblPr/>
              <a:tblGrid>
                <a:gridCol w="1615686">
                  <a:extLst>
                    <a:ext uri="{9D8B030D-6E8A-4147-A177-3AD203B41FA5}">
                      <a16:colId xmlns:a16="http://schemas.microsoft.com/office/drawing/2014/main" val="3636400411"/>
                    </a:ext>
                  </a:extLst>
                </a:gridCol>
                <a:gridCol w="1586142">
                  <a:extLst>
                    <a:ext uri="{9D8B030D-6E8A-4147-A177-3AD203B41FA5}">
                      <a16:colId xmlns:a16="http://schemas.microsoft.com/office/drawing/2014/main" val="1547412774"/>
                    </a:ext>
                  </a:extLst>
                </a:gridCol>
              </a:tblGrid>
              <a:tr h="11061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8575D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8575D"/>
                          </a:solidFill>
                          <a:effectLst/>
                          <a:latin typeface="Calibri" panose="020F0502020204030204" pitchFamily="34" charset="0"/>
                        </a:rPr>
                        <a:t>Number of listings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024903"/>
                  </a:ext>
                </a:extLst>
              </a:tr>
              <a:tr h="34676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326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237240"/>
                  </a:ext>
                </a:extLst>
              </a:tr>
              <a:tr h="34676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Paris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507874"/>
                  </a:ext>
                </a:extLst>
              </a:tr>
              <a:tr h="34676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319352"/>
                  </a:ext>
                </a:extLst>
              </a:tr>
              <a:tr h="34676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Rio de Janeiro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751342"/>
                  </a:ext>
                </a:extLst>
              </a:tr>
              <a:tr h="34676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Cape Town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26488"/>
                  </a:ext>
                </a:extLst>
              </a:tr>
              <a:tr h="34676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Istanbul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464043"/>
                  </a:ext>
                </a:extLst>
              </a:tr>
              <a:tr h="34676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Bangkok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46440"/>
                  </a:ext>
                </a:extLst>
              </a:tr>
              <a:tr h="34676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Sydney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975287"/>
                  </a:ext>
                </a:extLst>
              </a:tr>
              <a:tr h="34676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Mexico City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784957"/>
                  </a:ext>
                </a:extLst>
              </a:tr>
              <a:tr h="34676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Hong Kong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856401"/>
                  </a:ext>
                </a:extLst>
              </a:tr>
            </a:tbl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6" t="11828" r="49972" b="53381"/>
          <a:stretch/>
        </p:blipFill>
        <p:spPr>
          <a:xfrm>
            <a:off x="442071" y="1200828"/>
            <a:ext cx="1547043" cy="176103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1845309" y="1351114"/>
            <a:ext cx="1553059" cy="1538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326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 t="11174" r="26096" b="53524"/>
          <a:stretch/>
        </p:blipFill>
        <p:spPr>
          <a:xfrm>
            <a:off x="394790" y="3092857"/>
            <a:ext cx="1594324" cy="175881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t="54907" r="25243" b="10802"/>
          <a:stretch/>
        </p:blipFill>
        <p:spPr>
          <a:xfrm>
            <a:off x="411887" y="4953461"/>
            <a:ext cx="1560130" cy="1610139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1915287" y="3202997"/>
            <a:ext cx="1553059" cy="1538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211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919580" y="4953461"/>
            <a:ext cx="1553059" cy="1538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195</a:t>
            </a:r>
          </a:p>
        </p:txBody>
      </p:sp>
    </p:spTree>
    <p:extLst>
      <p:ext uri="{BB962C8B-B14F-4D97-AF65-F5344CB8AC3E}">
        <p14:creationId xmlns:p14="http://schemas.microsoft.com/office/powerpoint/2010/main" val="26652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2DFE0"/>
              </a:clrFrom>
              <a:clrTo>
                <a:srgbClr val="E2DFE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saturation sat="131000"/>
                    </a14:imgEffect>
                    <a14:imgEffect>
                      <a14:brightnessContrast bright="-90000" contras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" t="5630" r="1" b="11101"/>
          <a:stretch/>
        </p:blipFill>
        <p:spPr>
          <a:xfrm>
            <a:off x="0" y="0"/>
            <a:ext cx="12192000" cy="6905079"/>
          </a:xfrm>
          <a:prstGeom prst="rect">
            <a:avLst/>
          </a:prstGeom>
          <a:blipFill dpi="0" rotWithShape="0">
            <a:blip r:embed="rId4">
              <a:clrChange>
                <a:clrFrom>
                  <a:srgbClr val="E2DFE0"/>
                </a:clrFrom>
                <a:clrTo>
                  <a:srgbClr val="E2DFE0">
                    <a:alpha val="0"/>
                  </a:srgbClr>
                </a:clrTo>
              </a:clrChange>
              <a:alphaModFix amt="84000"/>
            </a:blip>
            <a:srcRect/>
            <a:stretch>
              <a:fillRect l="20367" t="-6852" r="-20367" b="6852"/>
            </a:stretch>
          </a:blipFill>
          <a:ln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69243" y="3836504"/>
            <a:ext cx="3105192" cy="113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>
          <a:xfrm>
            <a:off x="1896869" y="212252"/>
            <a:ext cx="3430505" cy="945092"/>
          </a:xfrm>
          <a:solidFill>
            <a:srgbClr val="C7C3C5"/>
          </a:solidFill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3600" b="1" cap="all" dirty="0" smtClean="0">
                <a:solidFill>
                  <a:srgbClr val="F8575D"/>
                </a:solidFill>
              </a:rPr>
              <a:t>Property Type</a:t>
            </a:r>
            <a:endParaRPr lang="en-US" sz="3600" b="1" cap="all" dirty="0">
              <a:solidFill>
                <a:srgbClr val="F8575D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685351" y="1501700"/>
            <a:ext cx="2631655" cy="19096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55</a:t>
            </a:r>
            <a:r>
              <a:rPr lang="uk-UA" sz="4400" b="1" dirty="0" smtClean="0">
                <a:solidFill>
                  <a:srgbClr val="F8575D"/>
                </a:solidFill>
              </a:rPr>
              <a:t>%</a:t>
            </a:r>
            <a:endParaRPr lang="en-US" sz="4400" b="1" dirty="0" smtClean="0">
              <a:solidFill>
                <a:srgbClr val="F8575D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Entire </a:t>
            </a:r>
            <a:r>
              <a:rPr lang="en-US" sz="2400" b="1" dirty="0" smtClean="0">
                <a:solidFill>
                  <a:schemeClr val="bg1"/>
                </a:solidFill>
              </a:rPr>
              <a:t>apartment</a:t>
            </a:r>
          </a:p>
          <a:p>
            <a:pPr algn="ctr"/>
            <a:r>
              <a:rPr lang="uk-UA" sz="1200" b="1" dirty="0" smtClean="0">
                <a:solidFill>
                  <a:schemeClr val="bg1"/>
                </a:solidFill>
              </a:rPr>
              <a:t>(</a:t>
            </a:r>
            <a:r>
              <a:rPr lang="en-US" sz="1200" b="1" dirty="0" smtClean="0">
                <a:solidFill>
                  <a:schemeClr val="bg1"/>
                </a:solidFill>
              </a:rPr>
              <a:t>A </a:t>
            </a:r>
            <a:r>
              <a:rPr lang="en-US" sz="1200" b="1" dirty="0">
                <a:solidFill>
                  <a:schemeClr val="bg1"/>
                </a:solidFill>
              </a:rPr>
              <a:t>place all to </a:t>
            </a:r>
            <a:r>
              <a:rPr lang="en-US" sz="1200" b="1" dirty="0" smtClean="0">
                <a:solidFill>
                  <a:schemeClr val="bg1"/>
                </a:solidFill>
              </a:rPr>
              <a:t>yourself</a:t>
            </a:r>
            <a:r>
              <a:rPr lang="uk-UA" sz="1200" b="1" dirty="0" smtClean="0">
                <a:solidFill>
                  <a:schemeClr val="bg1"/>
                </a:solidFill>
              </a:rPr>
              <a:t>) 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" b="70032"/>
          <a:stretch/>
        </p:blipFill>
        <p:spPr>
          <a:xfrm>
            <a:off x="473015" y="392893"/>
            <a:ext cx="1212336" cy="521506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425453" y="3836504"/>
            <a:ext cx="2997774" cy="1951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18,8</a:t>
            </a:r>
            <a:r>
              <a:rPr lang="uk-UA" sz="4400" b="1" dirty="0" smtClean="0">
                <a:solidFill>
                  <a:srgbClr val="F8575D"/>
                </a:solidFill>
              </a:rPr>
              <a:t>%</a:t>
            </a:r>
            <a:endParaRPr lang="en-US" sz="4400" b="1" dirty="0" smtClean="0">
              <a:solidFill>
                <a:srgbClr val="F8575D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Private </a:t>
            </a:r>
            <a:r>
              <a:rPr lang="en-US" sz="2400" b="1" dirty="0">
                <a:solidFill>
                  <a:schemeClr val="bg1"/>
                </a:solidFill>
              </a:rPr>
              <a:t>room in </a:t>
            </a:r>
            <a:r>
              <a:rPr lang="en-US" sz="2400" b="1" dirty="0" smtClean="0">
                <a:solidFill>
                  <a:schemeClr val="bg1"/>
                </a:solidFill>
              </a:rPr>
              <a:t>apartment</a:t>
            </a:r>
            <a:r>
              <a:rPr lang="uk-UA" sz="1200" b="1" dirty="0" smtClean="0">
                <a:solidFill>
                  <a:schemeClr val="bg1"/>
                </a:solidFill>
              </a:rPr>
              <a:t>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(</a:t>
            </a:r>
            <a:r>
              <a:rPr lang="en-US" sz="1200" dirty="0">
                <a:solidFill>
                  <a:schemeClr val="bg1"/>
                </a:solidFill>
              </a:rPr>
              <a:t>Your own room in a home or a hotel, plus some shared common </a:t>
            </a:r>
            <a:r>
              <a:rPr lang="en-US" sz="1200" dirty="0" smtClean="0">
                <a:solidFill>
                  <a:schemeClr val="bg1"/>
                </a:solidFill>
              </a:rPr>
              <a:t>spaces)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4686529" y="2493411"/>
            <a:ext cx="2631655" cy="19096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68</a:t>
            </a:r>
            <a:r>
              <a:rPr lang="uk-UA" sz="4400" b="1" dirty="0" smtClean="0">
                <a:solidFill>
                  <a:srgbClr val="F8575D"/>
                </a:solidFill>
              </a:rPr>
              <a:t>%</a:t>
            </a:r>
            <a:endParaRPr lang="en-US" sz="4400" b="1" dirty="0" smtClean="0">
              <a:solidFill>
                <a:srgbClr val="F8575D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Listings with one bedroom</a:t>
            </a:r>
          </a:p>
        </p:txBody>
      </p:sp>
    </p:spTree>
    <p:extLst>
      <p:ext uri="{BB962C8B-B14F-4D97-AF65-F5344CB8AC3E}">
        <p14:creationId xmlns:p14="http://schemas.microsoft.com/office/powerpoint/2010/main" val="37705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02" b="11035"/>
          <a:stretch/>
        </p:blipFill>
        <p:spPr>
          <a:xfrm>
            <a:off x="0" y="-1"/>
            <a:ext cx="12208288" cy="6858001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>
          <a:xfrm>
            <a:off x="1896869" y="212251"/>
            <a:ext cx="2114431" cy="946491"/>
          </a:xfrm>
          <a:solidFill>
            <a:srgbClr val="C7C3C5"/>
          </a:solidFill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3600" b="1" cap="all" dirty="0" smtClean="0">
                <a:solidFill>
                  <a:srgbClr val="F8575D"/>
                </a:solidFill>
              </a:rPr>
              <a:t>Prices</a:t>
            </a:r>
            <a:endParaRPr lang="en-US" sz="3600" b="1" cap="all" dirty="0">
              <a:solidFill>
                <a:srgbClr val="F8575D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85822" y="914399"/>
            <a:ext cx="2584465" cy="19752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1</a:t>
            </a:r>
            <a:r>
              <a:rPr lang="uk-UA" sz="4400" b="1" dirty="0" smtClean="0">
                <a:solidFill>
                  <a:srgbClr val="F8575D"/>
                </a:solidFill>
              </a:rPr>
              <a:t>23 </a:t>
            </a:r>
            <a:r>
              <a:rPr lang="en-US" sz="2400" b="1" dirty="0" smtClean="0">
                <a:solidFill>
                  <a:srgbClr val="F8575D"/>
                </a:solidFill>
              </a:rPr>
              <a:t>EUR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The average </a:t>
            </a:r>
            <a:r>
              <a:rPr lang="en-US" sz="2400" b="1" dirty="0" smtClean="0">
                <a:solidFill>
                  <a:schemeClr val="bg1"/>
                </a:solidFill>
              </a:rPr>
              <a:t>nightly price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012782" y="1351114"/>
            <a:ext cx="1036776" cy="5327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rgbClr val="A1A1A1"/>
                </a:solidFill>
              </a:rPr>
              <a:t>The </a:t>
            </a:r>
            <a:r>
              <a:rPr lang="en-US" sz="2400" b="1" dirty="0" smtClean="0">
                <a:solidFill>
                  <a:srgbClr val="A1A1A1"/>
                </a:solidFill>
              </a:rPr>
              <a:t>average </a:t>
            </a:r>
            <a:r>
              <a:rPr lang="en-US" sz="2400" b="1" dirty="0">
                <a:solidFill>
                  <a:srgbClr val="A1A1A1"/>
                </a:solidFill>
              </a:rPr>
              <a:t>listing </a:t>
            </a:r>
            <a:r>
              <a:rPr lang="en-US" sz="2400" b="1" dirty="0" smtClean="0">
                <a:solidFill>
                  <a:srgbClr val="A1A1A1"/>
                </a:solidFill>
              </a:rPr>
              <a:t>price per night</a:t>
            </a:r>
            <a:endParaRPr lang="en-US" sz="2400" b="1" dirty="0">
              <a:solidFill>
                <a:srgbClr val="A1A1A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" b="70032"/>
          <a:stretch/>
        </p:blipFill>
        <p:spPr>
          <a:xfrm>
            <a:off x="473015" y="392893"/>
            <a:ext cx="1212336" cy="52150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6" t="11828" r="49972" b="53381"/>
          <a:stretch/>
        </p:blipFill>
        <p:spPr>
          <a:xfrm>
            <a:off x="442071" y="1200828"/>
            <a:ext cx="1547043" cy="176103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1845309" y="1351114"/>
            <a:ext cx="1553059" cy="1538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141 </a:t>
            </a:r>
            <a:r>
              <a:rPr lang="en-US" sz="2400" b="1" dirty="0" smtClean="0">
                <a:solidFill>
                  <a:schemeClr val="bg1"/>
                </a:solidFill>
              </a:rPr>
              <a:t>EUR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 t="11174" r="26096" b="53524"/>
          <a:stretch/>
        </p:blipFill>
        <p:spPr>
          <a:xfrm>
            <a:off x="394790" y="3092857"/>
            <a:ext cx="1594324" cy="175881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t="54907" r="25243" b="10802"/>
          <a:stretch/>
        </p:blipFill>
        <p:spPr>
          <a:xfrm>
            <a:off x="411887" y="4953461"/>
            <a:ext cx="1560130" cy="1610139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1915287" y="3202997"/>
            <a:ext cx="1553059" cy="1538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108 </a:t>
            </a:r>
            <a:r>
              <a:rPr lang="en-US" sz="2400" b="1" dirty="0" smtClean="0">
                <a:solidFill>
                  <a:schemeClr val="bg1"/>
                </a:solidFill>
              </a:rPr>
              <a:t>EUR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919580" y="4953461"/>
            <a:ext cx="1553059" cy="1538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88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EUR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" t="53652" r="73534" b="11557"/>
          <a:stretch/>
        </p:blipFill>
        <p:spPr>
          <a:xfrm>
            <a:off x="5515297" y="3626160"/>
            <a:ext cx="1547043" cy="1761034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7351058" y="3202997"/>
            <a:ext cx="3253994" cy="2412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656</a:t>
            </a:r>
            <a:r>
              <a:rPr lang="uk-UA" sz="4400" b="1" dirty="0" smtClean="0">
                <a:solidFill>
                  <a:srgbClr val="F8575D"/>
                </a:solidFill>
              </a:rPr>
              <a:t> </a:t>
            </a:r>
            <a:r>
              <a:rPr lang="en-US" sz="2400" b="1" dirty="0" smtClean="0">
                <a:solidFill>
                  <a:srgbClr val="F8575D"/>
                </a:solidFill>
              </a:rPr>
              <a:t>EUR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The most expensive city is </a:t>
            </a:r>
            <a:r>
              <a:rPr lang="en-US" sz="2400" b="1" dirty="0" smtClean="0">
                <a:solidFill>
                  <a:schemeClr val="bg1"/>
                </a:solidFill>
              </a:rPr>
              <a:t>Sydney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(the </a:t>
            </a:r>
            <a:r>
              <a:rPr lang="en-US" sz="1200" b="1" dirty="0" smtClean="0">
                <a:solidFill>
                  <a:schemeClr val="bg1"/>
                </a:solidFill>
              </a:rPr>
              <a:t>biggest average </a:t>
            </a:r>
            <a:r>
              <a:rPr lang="en-US" sz="1200" b="1" dirty="0">
                <a:solidFill>
                  <a:schemeClr val="bg1"/>
                </a:solidFill>
              </a:rPr>
              <a:t>listing </a:t>
            </a:r>
            <a:r>
              <a:rPr lang="en-US" sz="1200" b="1" dirty="0" smtClean="0">
                <a:solidFill>
                  <a:schemeClr val="bg1"/>
                </a:solidFill>
              </a:rPr>
              <a:t>price)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t="14845" r="31555" b="14950"/>
          <a:stretch/>
        </p:blipFill>
        <p:spPr>
          <a:xfrm>
            <a:off x="5442801" y="1083365"/>
            <a:ext cx="1463104" cy="14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9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11" y="3202997"/>
            <a:ext cx="7551057" cy="3690875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ctrTitle"/>
          </p:nvPr>
        </p:nvSpPr>
        <p:spPr>
          <a:xfrm>
            <a:off x="1896869" y="212251"/>
            <a:ext cx="2114431" cy="946491"/>
          </a:xfrm>
          <a:solidFill>
            <a:srgbClr val="C7C3C5"/>
          </a:solidFill>
          <a:effectLst>
            <a:softEdge rad="635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3600" b="1" cap="all" dirty="0" smtClean="0">
                <a:solidFill>
                  <a:srgbClr val="F8575D"/>
                </a:solidFill>
              </a:rPr>
              <a:t>hosts</a:t>
            </a:r>
            <a:endParaRPr lang="en-US" sz="3600" b="1" cap="all" dirty="0">
              <a:solidFill>
                <a:srgbClr val="F8575D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144792" y="412372"/>
            <a:ext cx="2560459" cy="21342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278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Super hosts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038928" y="6357747"/>
            <a:ext cx="4556185" cy="3827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Count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listings by Host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location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" b="70032"/>
          <a:stretch/>
        </p:blipFill>
        <p:spPr>
          <a:xfrm>
            <a:off x="473015" y="392893"/>
            <a:ext cx="1212336" cy="5215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2" r="6110"/>
          <a:stretch/>
        </p:blipFill>
        <p:spPr>
          <a:xfrm>
            <a:off x="6539948" y="89452"/>
            <a:ext cx="5267144" cy="334610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6" t="11828" r="49972" b="53381"/>
          <a:stretch/>
        </p:blipFill>
        <p:spPr>
          <a:xfrm>
            <a:off x="442071" y="1200828"/>
            <a:ext cx="1547043" cy="176103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 t="11174" r="26096" b="53524"/>
          <a:stretch/>
        </p:blipFill>
        <p:spPr>
          <a:xfrm>
            <a:off x="394790" y="3092857"/>
            <a:ext cx="1594324" cy="175881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t="54907" r="25243" b="10802"/>
          <a:stretch/>
        </p:blipFill>
        <p:spPr>
          <a:xfrm>
            <a:off x="411887" y="4953461"/>
            <a:ext cx="1560130" cy="1610139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1845309" y="1351114"/>
            <a:ext cx="1553059" cy="1538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109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1915287" y="3202997"/>
            <a:ext cx="1553059" cy="1538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52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919580" y="4953461"/>
            <a:ext cx="1553059" cy="1538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8575D"/>
                </a:solidFill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268788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  <a14:imgEffect>
                      <a14:brightnessContrast bright="-10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" t="-2244" r="-327" b="43696"/>
          <a:stretch/>
        </p:blipFill>
        <p:spPr>
          <a:xfrm>
            <a:off x="19968" y="-208722"/>
            <a:ext cx="12172032" cy="70667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" b="70032"/>
          <a:stretch/>
        </p:blipFill>
        <p:spPr>
          <a:xfrm>
            <a:off x="473015" y="392893"/>
            <a:ext cx="1212336" cy="521506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3521764" y="3346771"/>
            <a:ext cx="4051852" cy="1803952"/>
          </a:xfrm>
        </p:spPr>
        <p:txBody>
          <a:bodyPr anchor="ctr">
            <a:normAutofit/>
          </a:bodyPr>
          <a:lstStyle/>
          <a:p>
            <a:r>
              <a:rPr lang="en-US" sz="7200" b="1" cap="all" dirty="0" smtClean="0">
                <a:solidFill>
                  <a:schemeClr val="bg1"/>
                </a:solidFill>
              </a:rPr>
              <a:t>THANKS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30" y="5299810"/>
            <a:ext cx="3031435" cy="11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172</Words>
  <Application>Microsoft Office PowerPoint</Application>
  <PresentationFormat>Широкоэкранный</PresentationFormat>
  <Paragraphs>71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Final Project AIRBNB</vt:lpstr>
      <vt:lpstr>General</vt:lpstr>
      <vt:lpstr>Listing</vt:lpstr>
      <vt:lpstr>Property Type</vt:lpstr>
      <vt:lpstr>Prices</vt:lpstr>
      <vt:lpstr>hosts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ket.dp.freedom@gmail.com</dc:creator>
  <cp:lastModifiedBy>ket.dp.freedom@gmail.com</cp:lastModifiedBy>
  <cp:revision>110</cp:revision>
  <dcterms:created xsi:type="dcterms:W3CDTF">2023-03-26T10:02:53Z</dcterms:created>
  <dcterms:modified xsi:type="dcterms:W3CDTF">2023-03-26T22:30:51Z</dcterms:modified>
</cp:coreProperties>
</file>